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2" userDrawn="1">
          <p15:clr>
            <a:srgbClr val="A4A3A4"/>
          </p15:clr>
        </p15:guide>
        <p15:guide id="2" pos="686" userDrawn="1">
          <p15:clr>
            <a:srgbClr val="A4A3A4"/>
          </p15:clr>
        </p15:guide>
        <p15:guide id="3" pos="822" userDrawn="1">
          <p15:clr>
            <a:srgbClr val="A4A3A4"/>
          </p15:clr>
        </p15:guide>
        <p15:guide id="4" pos="164" userDrawn="1">
          <p15:clr>
            <a:srgbClr val="A4A3A4"/>
          </p15:clr>
        </p15:guide>
        <p15:guide id="5" orient="horz" pos="120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ve Conference CEO" initials="LCC" lastIdx="1" clrIdx="0">
    <p:extLst>
      <p:ext uri="{19B8F6BF-5375-455C-9EA6-DF929625EA0E}">
        <p15:presenceInfo xmlns:p15="http://schemas.microsoft.com/office/powerpoint/2012/main" userId="Live Conference CE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ACC3"/>
    <a:srgbClr val="D2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189" y="-888"/>
      </p:cViewPr>
      <p:guideLst>
        <p:guide orient="horz" pos="1572"/>
        <p:guide pos="686"/>
        <p:guide pos="822"/>
        <p:guide pos="164"/>
        <p:guide orient="horz" pos="120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7">
            <a:extLst>
              <a:ext uri="{FF2B5EF4-FFF2-40B4-BE49-F238E27FC236}">
                <a16:creationId xmlns:a16="http://schemas.microsoft.com/office/drawing/2014/main" id="{81278DD1-867B-0A09-0530-73CBA1D347C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75846" y="1594338"/>
            <a:ext cx="3253154" cy="450166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8" name="Content Placeholder 37">
            <a:extLst>
              <a:ext uri="{FF2B5EF4-FFF2-40B4-BE49-F238E27FC236}">
                <a16:creationId xmlns:a16="http://schemas.microsoft.com/office/drawing/2014/main" id="{B159E9A0-9779-C102-4A56-9BE30B23F03C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429000" y="1588476"/>
            <a:ext cx="3253154" cy="450166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9" name="Content Placeholder 37">
            <a:extLst>
              <a:ext uri="{FF2B5EF4-FFF2-40B4-BE49-F238E27FC236}">
                <a16:creationId xmlns:a16="http://schemas.microsoft.com/office/drawing/2014/main" id="{414682C0-33E8-C7B6-53B7-B0E371293F6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75846" y="6101862"/>
            <a:ext cx="3253154" cy="5926014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0" name="Content Placeholder 37">
            <a:extLst>
              <a:ext uri="{FF2B5EF4-FFF2-40B4-BE49-F238E27FC236}">
                <a16:creationId xmlns:a16="http://schemas.microsoft.com/office/drawing/2014/main" id="{9F144A94-DDA2-7392-2A14-2570EF152353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429000" y="6101862"/>
            <a:ext cx="3253154" cy="379827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1" name="Content Placeholder 37">
            <a:extLst>
              <a:ext uri="{FF2B5EF4-FFF2-40B4-BE49-F238E27FC236}">
                <a16:creationId xmlns:a16="http://schemas.microsoft.com/office/drawing/2014/main" id="{1DB4DA9C-5DEA-83A4-D95E-6EC26410AC36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429000" y="9900138"/>
            <a:ext cx="3253154" cy="212773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6320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7">
            <a:extLst>
              <a:ext uri="{FF2B5EF4-FFF2-40B4-BE49-F238E27FC236}">
                <a16:creationId xmlns:a16="http://schemas.microsoft.com/office/drawing/2014/main" id="{A2AA1101-BE2E-802A-DD3D-078CC9DDD59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75846" y="1594338"/>
            <a:ext cx="3253154" cy="450166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8" name="Content Placeholder 37">
            <a:extLst>
              <a:ext uri="{FF2B5EF4-FFF2-40B4-BE49-F238E27FC236}">
                <a16:creationId xmlns:a16="http://schemas.microsoft.com/office/drawing/2014/main" id="{3DD9258A-0075-EC7E-2259-5385486BBBDA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429000" y="1588476"/>
            <a:ext cx="3253154" cy="450166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9" name="Content Placeholder 37">
            <a:extLst>
              <a:ext uri="{FF2B5EF4-FFF2-40B4-BE49-F238E27FC236}">
                <a16:creationId xmlns:a16="http://schemas.microsoft.com/office/drawing/2014/main" id="{C5295F5C-90BF-8FAD-DDB4-AD2D3E2D006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75846" y="6101862"/>
            <a:ext cx="3253154" cy="5926014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0" name="Content Placeholder 37">
            <a:extLst>
              <a:ext uri="{FF2B5EF4-FFF2-40B4-BE49-F238E27FC236}">
                <a16:creationId xmlns:a16="http://schemas.microsoft.com/office/drawing/2014/main" id="{AA6EC83C-657F-EF73-EEE0-A16D290F151E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3429000" y="6101862"/>
            <a:ext cx="3253154" cy="379827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1" name="Content Placeholder 37">
            <a:extLst>
              <a:ext uri="{FF2B5EF4-FFF2-40B4-BE49-F238E27FC236}">
                <a16:creationId xmlns:a16="http://schemas.microsoft.com/office/drawing/2014/main" id="{F8660C3B-BD71-7708-4810-0A6062974D4A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429000" y="9900138"/>
            <a:ext cx="3253154" cy="212773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2" name="Text Placeholder 26">
            <a:extLst>
              <a:ext uri="{FF2B5EF4-FFF2-40B4-BE49-F238E27FC236}">
                <a16:creationId xmlns:a16="http://schemas.microsoft.com/office/drawing/2014/main" id="{546D88FB-064B-3550-1F8B-79055A1B33E9}"/>
              </a:ext>
            </a:extLst>
          </p:cNvPr>
          <p:cNvSpPr txBox="1">
            <a:spLocks/>
          </p:cNvSpPr>
          <p:nvPr userDrawn="1"/>
        </p:nvSpPr>
        <p:spPr>
          <a:xfrm>
            <a:off x="833120" y="442722"/>
            <a:ext cx="5191761" cy="11340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5600" b="1" kern="1200">
                <a:solidFill>
                  <a:srgbClr val="122A88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800" dirty="0"/>
              <a:t>Abstract</a:t>
            </a:r>
            <a:r>
              <a:rPr lang="ko-KR" altLang="en-US" sz="2800" dirty="0"/>
              <a:t> </a:t>
            </a:r>
            <a:r>
              <a:rPr lang="en-US" altLang="ko-KR" sz="2800" dirty="0"/>
              <a:t>title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99413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4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1C0D-5A77-4FA4-8ECA-F58CA7458E46}" type="datetimeFigureOut">
              <a:rPr lang="ko-KR" altLang="en-US" smtClean="0"/>
              <a:t>2024-05-23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49991-886F-4C14-AA70-01CAD75901C2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내용 개체 틀 4" descr="하늘, 블러, 일몰, 해돋이이(가) 표시된 사진&#10;&#10;자동 생성된 설명">
            <a:extLst>
              <a:ext uri="{FF2B5EF4-FFF2-40B4-BE49-F238E27FC236}">
                <a16:creationId xmlns:a16="http://schemas.microsoft.com/office/drawing/2014/main" id="{3E97BB55-74F6-7249-BDAD-2F7E176A0C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46"/>
          <a:stretch/>
        </p:blipFill>
        <p:spPr>
          <a:xfrm>
            <a:off x="-1" y="0"/>
            <a:ext cx="6858001" cy="12192000"/>
          </a:xfrm>
          <a:prstGeom prst="rect">
            <a:avLst/>
          </a:prstGeom>
        </p:spPr>
      </p:pic>
      <p:sp>
        <p:nvSpPr>
          <p:cNvPr id="22" name="Rectangle: Rounded Corners 17">
            <a:extLst>
              <a:ext uri="{FF2B5EF4-FFF2-40B4-BE49-F238E27FC236}">
                <a16:creationId xmlns:a16="http://schemas.microsoft.com/office/drawing/2014/main" id="{639705D0-FF93-7749-D228-52E70F659578}"/>
              </a:ext>
            </a:extLst>
          </p:cNvPr>
          <p:cNvSpPr/>
          <p:nvPr userDrawn="1"/>
        </p:nvSpPr>
        <p:spPr>
          <a:xfrm>
            <a:off x="5614988" y="92922"/>
            <a:ext cx="1127187" cy="23727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4" tIns="91443" rIns="182884" bIns="91443" rtlCol="0" anchor="ctr"/>
          <a:lstStyle/>
          <a:p>
            <a:pPr algn="ctr"/>
            <a:r>
              <a:rPr lang="en-US" altLang="ko-KR" sz="1800" b="1" dirty="0">
                <a:solidFill>
                  <a:sysClr val="windowText" lastClr="000000"/>
                </a:solidFill>
              </a:rPr>
              <a:t>EP-</a:t>
            </a:r>
            <a:r>
              <a:rPr lang="en-US" altLang="ko-KR" sz="1800" b="1" dirty="0">
                <a:solidFill>
                  <a:schemeClr val="bg1"/>
                </a:solidFill>
              </a:rPr>
              <a:t>000</a:t>
            </a:r>
            <a:endParaRPr lang="ko-KR" altLang="en-US" sz="1800" b="1" dirty="0">
              <a:solidFill>
                <a:schemeClr val="bg1"/>
              </a:solidFill>
            </a:endParaRPr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27799D4C-E864-9E28-3A9A-7A1967CC5918}"/>
              </a:ext>
            </a:extLst>
          </p:cNvPr>
          <p:cNvGrpSpPr/>
          <p:nvPr userDrawn="1"/>
        </p:nvGrpSpPr>
        <p:grpSpPr>
          <a:xfrm>
            <a:off x="125319" y="44662"/>
            <a:ext cx="1114996" cy="246802"/>
            <a:chOff x="128016" y="93154"/>
            <a:chExt cx="1114996" cy="246802"/>
          </a:xfrm>
        </p:grpSpPr>
        <p:pic>
          <p:nvPicPr>
            <p:cNvPr id="27" name="그림 26" descr="폰트, 그래픽, 그래픽 디자인, 로고이(가) 표시된 사진&#10;&#10;자동 생성된 설명">
              <a:extLst>
                <a:ext uri="{FF2B5EF4-FFF2-40B4-BE49-F238E27FC236}">
                  <a16:creationId xmlns:a16="http://schemas.microsoft.com/office/drawing/2014/main" id="{A241C55A-1A49-D0DD-D5D0-05F923C2645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260" b="73514"/>
            <a:stretch/>
          </p:blipFill>
          <p:spPr>
            <a:xfrm>
              <a:off x="765323" y="161771"/>
              <a:ext cx="477689" cy="157828"/>
            </a:xfrm>
            <a:prstGeom prst="rect">
              <a:avLst/>
            </a:prstGeom>
          </p:spPr>
        </p:pic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4FA11800-4A6E-E397-EADE-6F8DB39ABF50}"/>
                </a:ext>
              </a:extLst>
            </p:cNvPr>
            <p:cNvGrpSpPr/>
            <p:nvPr userDrawn="1"/>
          </p:nvGrpSpPr>
          <p:grpSpPr>
            <a:xfrm>
              <a:off x="128016" y="93154"/>
              <a:ext cx="637307" cy="246802"/>
              <a:chOff x="45510" y="33020"/>
              <a:chExt cx="637307" cy="246802"/>
            </a:xfrm>
          </p:grpSpPr>
          <p:pic>
            <p:nvPicPr>
              <p:cNvPr id="13" name="그림 12" descr="폰트, 그래픽, 그래픽 디자인, 로고이(가) 표시된 사진&#10;&#10;자동 생성된 설명">
                <a:extLst>
                  <a:ext uri="{FF2B5EF4-FFF2-40B4-BE49-F238E27FC236}">
                    <a16:creationId xmlns:a16="http://schemas.microsoft.com/office/drawing/2014/main" id="{CE958FC6-EF0B-B7F1-2689-38CF56CA9D93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9403" b="19969"/>
              <a:stretch/>
            </p:blipFill>
            <p:spPr>
              <a:xfrm>
                <a:off x="45510" y="44894"/>
                <a:ext cx="637307" cy="234928"/>
              </a:xfrm>
              <a:prstGeom prst="rect">
                <a:avLst/>
              </a:prstGeom>
            </p:spPr>
          </p:pic>
          <p:sp>
            <p:nvSpPr>
              <p:cNvPr id="28" name="직사각형 27">
                <a:extLst>
                  <a:ext uri="{FF2B5EF4-FFF2-40B4-BE49-F238E27FC236}">
                    <a16:creationId xmlns:a16="http://schemas.microsoft.com/office/drawing/2014/main" id="{3DDA2B88-28EA-E19E-F697-E007B6C6E1BF}"/>
                  </a:ext>
                </a:extLst>
              </p:cNvPr>
              <p:cNvSpPr/>
              <p:nvPr userDrawn="1"/>
            </p:nvSpPr>
            <p:spPr>
              <a:xfrm>
                <a:off x="392208" y="33020"/>
                <a:ext cx="290609" cy="48260"/>
              </a:xfrm>
              <a:prstGeom prst="rect">
                <a:avLst/>
              </a:prstGeom>
              <a:solidFill>
                <a:srgbClr val="95ACC3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583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4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id="{E2E3D0A1-2532-EACE-8EBB-AE8AFF61C9BA}"/>
              </a:ext>
            </a:extLst>
          </p:cNvPr>
          <p:cNvSpPr/>
          <p:nvPr/>
        </p:nvSpPr>
        <p:spPr>
          <a:xfrm>
            <a:off x="121920" y="1555612"/>
            <a:ext cx="6614159" cy="10483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 latinLnBrk="1"/>
            <a:r>
              <a:rPr lang="en-US" altLang="ko-KR" sz="1800" b="1" i="1" kern="100" dirty="0">
                <a:solidFill>
                  <a:srgbClr val="FF0000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Presentation file must meet the following criteria: 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18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DID Screen format: 1080 x 1920 </a:t>
            </a:r>
            <a:r>
              <a:rPr lang="en-US" altLang="ko-KR" sz="1800" i="1" kern="100" dirty="0" err="1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px</a:t>
            </a:r>
            <a:r>
              <a:rPr lang="en-US" altLang="ko-KR" sz="18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(P</a:t>
            </a:r>
            <a:r>
              <a:rPr lang="en-US" altLang="ko-KR" sz="18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ortrait)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18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Language: English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1800" b="1" i="1" u="sng" kern="1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Page limit: Single (1) page</a:t>
            </a:r>
          </a:p>
          <a:p>
            <a:pPr marL="297596" lvl="1" indent="-194085" algn="just" defTabSz="1828845" latinLnBrk="1">
              <a:buFont typeface="Wingdings" panose="05000000000000000000" pitchFamily="2" charset="2"/>
              <a:buChar char="ü"/>
              <a:defRPr/>
            </a:pPr>
            <a:r>
              <a:rPr lang="en-US" altLang="ko-KR" sz="1800" b="1" i="1" u="sng" kern="100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All contents should be included in this frame</a:t>
            </a:r>
          </a:p>
          <a:p>
            <a:pPr marL="297596" lvl="1" indent="-194085" defTabSz="1828845" latinLnBrk="1">
              <a:buFont typeface="Wingdings" panose="05000000000000000000" pitchFamily="2" charset="2"/>
              <a:buChar char="ü"/>
              <a:defRPr/>
            </a:pPr>
            <a:r>
              <a:rPr lang="en-US" altLang="ko-KR" sz="18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Structured format Recommended </a:t>
            </a:r>
          </a:p>
          <a:p>
            <a:pPr marL="297596" lvl="1" indent="-194085" defTabSz="1828845" latinLnBrk="1">
              <a:buFont typeface="Wingdings" panose="05000000000000000000" pitchFamily="2" charset="2"/>
              <a:buChar char="ü"/>
              <a:defRPr/>
            </a:pPr>
            <a:r>
              <a:rPr lang="en-US" altLang="ko-KR" sz="18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Recommended Font: Arial, Calibri or Times New Roman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sz="18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Any video and audio </a:t>
            </a:r>
            <a:r>
              <a:rPr lang="en-US" altLang="ko-KR" sz="1800" i="1" kern="100" dirty="0">
                <a:solidFill>
                  <a:srgbClr val="FF0000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cannot</a:t>
            </a:r>
            <a:r>
              <a:rPr lang="en-US" altLang="ko-KR" sz="1800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 be supported</a:t>
            </a:r>
          </a:p>
          <a:p>
            <a:pPr marL="297596" lvl="1" indent="-194085" algn="just" latinLnBrk="1">
              <a:buFont typeface="Wingdings" panose="05000000000000000000" pitchFamily="2" charset="2"/>
              <a:buChar char="ü"/>
            </a:pPr>
            <a:r>
              <a:rPr lang="en-US" altLang="ko-KR" b="1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Please save your file in </a:t>
            </a:r>
            <a:r>
              <a:rPr lang="en-US" altLang="ko-KR" b="1" i="1" kern="100" dirty="0">
                <a:solidFill>
                  <a:srgbClr val="FF0000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PDF</a:t>
            </a:r>
            <a:r>
              <a:rPr lang="en-US" altLang="ko-KR" b="1" i="1" kern="100" dirty="0">
                <a:solidFill>
                  <a:schemeClr val="tx1"/>
                </a:solidFill>
                <a:latin typeface="Arial" panose="020B0604020202020204" pitchFamily="34" charset="0"/>
                <a:ea typeface="바탕" panose="02030600000101010101" pitchFamily="18" charset="-127"/>
                <a:cs typeface="Arial" panose="020B0604020202020204" pitchFamily="34" charset="0"/>
              </a:rPr>
              <a:t> format before uploading.</a:t>
            </a:r>
            <a:endParaRPr lang="en-US" altLang="ko-KR" sz="1800" b="1" i="1" kern="100" dirty="0">
              <a:solidFill>
                <a:schemeClr val="tx1"/>
              </a:solidFill>
              <a:latin typeface="Arial" panose="020B0604020202020204" pitchFamily="34" charset="0"/>
              <a:ea typeface="바탕" panose="02030600000101010101" pitchFamily="18" charset="-127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40E6ED-7E05-8FFF-C3B3-DEAFD023C4F3}"/>
              </a:ext>
            </a:extLst>
          </p:cNvPr>
          <p:cNvSpPr txBox="1"/>
          <p:nvPr/>
        </p:nvSpPr>
        <p:spPr>
          <a:xfrm>
            <a:off x="1583818" y="12988"/>
            <a:ext cx="4190899" cy="461671"/>
          </a:xfrm>
          <a:prstGeom prst="rect">
            <a:avLst/>
          </a:prstGeom>
          <a:noFill/>
        </p:spPr>
        <p:txBody>
          <a:bodyPr wrap="none" lIns="182884" tIns="91443" rIns="182884" bIns="91443" rtlCol="0">
            <a:spAutoFit/>
          </a:bodyPr>
          <a:lstStyle/>
          <a:p>
            <a:pPr algn="l"/>
            <a:r>
              <a:rPr lang="en-US" sz="9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*Please be informed that the EP No. will be generated by the secretariat office. 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Consequently, you are kindly requested to vacate the area.</a:t>
            </a:r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37751B9C-6CAB-0EF7-7348-51AE717982CE}"/>
              </a:ext>
            </a:extLst>
          </p:cNvPr>
          <p:cNvSpPr txBox="1">
            <a:spLocks/>
          </p:cNvSpPr>
          <p:nvPr/>
        </p:nvSpPr>
        <p:spPr>
          <a:xfrm>
            <a:off x="833120" y="442722"/>
            <a:ext cx="5191761" cy="49368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5600" b="1" kern="1200">
                <a:solidFill>
                  <a:srgbClr val="122A88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800" dirty="0"/>
              <a:t>Abstract</a:t>
            </a:r>
            <a:r>
              <a:rPr lang="ko-KR" altLang="en-US" sz="2800" dirty="0"/>
              <a:t> </a:t>
            </a:r>
            <a:r>
              <a:rPr lang="en-US" altLang="ko-KR" sz="2800" dirty="0"/>
              <a:t>title</a:t>
            </a:r>
            <a:endParaRPr lang="ko-KR" altLang="en-US" sz="2800" dirty="0"/>
          </a:p>
        </p:txBody>
      </p:sp>
      <p:sp>
        <p:nvSpPr>
          <p:cNvPr id="24" name="Text Placeholder 26">
            <a:extLst>
              <a:ext uri="{FF2B5EF4-FFF2-40B4-BE49-F238E27FC236}">
                <a16:creationId xmlns:a16="http://schemas.microsoft.com/office/drawing/2014/main" id="{63D52F48-7BFA-7F63-77F8-E07E204B8D27}"/>
              </a:ext>
            </a:extLst>
          </p:cNvPr>
          <p:cNvSpPr txBox="1">
            <a:spLocks/>
          </p:cNvSpPr>
          <p:nvPr/>
        </p:nvSpPr>
        <p:spPr>
          <a:xfrm>
            <a:off x="845074" y="936403"/>
            <a:ext cx="5180711" cy="2542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/>
              <a:t>Presenter name</a:t>
            </a:r>
            <a:endParaRPr lang="ko-KR" altLang="en-US" sz="1200" dirty="0"/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FE20375D-760B-0647-35BF-0B739551F5F2}"/>
              </a:ext>
            </a:extLst>
          </p:cNvPr>
          <p:cNvSpPr txBox="1">
            <a:spLocks/>
          </p:cNvSpPr>
          <p:nvPr/>
        </p:nvSpPr>
        <p:spPr>
          <a:xfrm>
            <a:off x="845074" y="1190615"/>
            <a:ext cx="5180711" cy="25421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/>
              <a:t>Affiliation, Country</a:t>
            </a:r>
            <a:endParaRPr lang="ko-KR" altLang="en-US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688959-8D94-6524-B8E7-6EFB4C996DF5}"/>
              </a:ext>
            </a:extLst>
          </p:cNvPr>
          <p:cNvSpPr txBox="1"/>
          <p:nvPr/>
        </p:nvSpPr>
        <p:spPr>
          <a:xfrm>
            <a:off x="121920" y="8428335"/>
            <a:ext cx="66141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i="1" kern="100" dirty="0">
                <a:solidFill>
                  <a:srgbClr val="FF0000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The e-posters will be displayed on-site at the conference venue.</a:t>
            </a:r>
          </a:p>
        </p:txBody>
      </p:sp>
    </p:spTree>
    <p:extLst>
      <p:ext uri="{BB962C8B-B14F-4D97-AF65-F5344CB8AC3E}">
        <p14:creationId xmlns:p14="http://schemas.microsoft.com/office/powerpoint/2010/main" val="237638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1078</TotalTime>
  <Words>114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Live Conference CEO</dc:creator>
  <cp:lastModifiedBy>ACXT907</cp:lastModifiedBy>
  <cp:revision>53</cp:revision>
  <dcterms:created xsi:type="dcterms:W3CDTF">2024-03-25T08:18:59Z</dcterms:created>
  <dcterms:modified xsi:type="dcterms:W3CDTF">2024-05-23T09:59:54Z</dcterms:modified>
</cp:coreProperties>
</file>